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media2.mp4" ContentType="video/unknown"/>
  <Override PartName="/ppt/media/media3.mp4" ContentType="video/unknown"/>
  <Override PartName="/ppt/media/media4.mp4" ContentType="video/unknown"/>
  <Override PartName="/ppt/media/media5.mp4" ContentType="video/unknown"/>
  <Override PartName="/ppt/media/media6.mp4" ContentType="video/unknown"/>
  <Override PartName="/ppt/media/media7.mp4" ContentType="video/unknown"/>
  <Override PartName="/ppt/media/media8.mp4" ContentType="video/unknown"/>
  <Override PartName="/ppt/media/media9.mp4" ContentType="video/unknown"/>
  <Override PartName="/ppt/media/media10.mp4" ContentType="video/unknown"/>
  <Override PartName="/ppt/media/media1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7.mp4"/><Relationship Id="rId3" Type="http://schemas.microsoft.com/office/2007/relationships/media" Target="../media/media7.mp4"/><Relationship Id="rId4" Type="http://schemas.openxmlformats.org/officeDocument/2006/relationships/image" Target="../media/image52.png"/><Relationship Id="rId5" Type="http://schemas.openxmlformats.org/officeDocument/2006/relationships/image" Target="../media/image46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1" Type="http://schemas.openxmlformats.org/officeDocument/2006/relationships/image" Target="../media/image58.png"/><Relationship Id="rId12" Type="http://schemas.openxmlformats.org/officeDocument/2006/relationships/image" Target="../media/image59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8.mp4"/><Relationship Id="rId3" Type="http://schemas.microsoft.com/office/2007/relationships/media" Target="../media/media8.mp4"/><Relationship Id="rId4" Type="http://schemas.openxmlformats.org/officeDocument/2006/relationships/image" Target="../media/image60.png"/><Relationship Id="rId5" Type="http://schemas.openxmlformats.org/officeDocument/2006/relationships/image" Target="../media/image46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9.mp4"/><Relationship Id="rId3" Type="http://schemas.microsoft.com/office/2007/relationships/media" Target="../media/media9.mp4"/><Relationship Id="rId4" Type="http://schemas.openxmlformats.org/officeDocument/2006/relationships/image" Target="../media/image64.png"/><Relationship Id="rId5" Type="http://schemas.openxmlformats.org/officeDocument/2006/relationships/image" Target="../media/image46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Relationship Id="rId11" Type="http://schemas.openxmlformats.org/officeDocument/2006/relationships/image" Target="../media/image70.png"/><Relationship Id="rId12" Type="http://schemas.openxmlformats.org/officeDocument/2006/relationships/image" Target="../media/image71.png"/><Relationship Id="rId13" Type="http://schemas.openxmlformats.org/officeDocument/2006/relationships/image" Target="../media/image72.png"/><Relationship Id="rId14" Type="http://schemas.openxmlformats.org/officeDocument/2006/relationships/image" Target="../media/image73.png"/><Relationship Id="rId15" Type="http://schemas.openxmlformats.org/officeDocument/2006/relationships/image" Target="../media/image74.png"/><Relationship Id="rId16" Type="http://schemas.openxmlformats.org/officeDocument/2006/relationships/image" Target="../media/image75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0.mp4"/><Relationship Id="rId3" Type="http://schemas.microsoft.com/office/2007/relationships/media" Target="../media/media10.mp4"/><Relationship Id="rId4" Type="http://schemas.openxmlformats.org/officeDocument/2006/relationships/image" Target="../media/image76.png"/><Relationship Id="rId5" Type="http://schemas.openxmlformats.org/officeDocument/2006/relationships/image" Target="../media/image4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81.png"/><Relationship Id="rId11" Type="http://schemas.openxmlformats.org/officeDocument/2006/relationships/image" Target="../media/image82.png"/><Relationship Id="rId12" Type="http://schemas.openxmlformats.org/officeDocument/2006/relationships/image" Target="../media/image8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1.mp4"/><Relationship Id="rId3" Type="http://schemas.microsoft.com/office/2007/relationships/media" Target="../media/media11.mp4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19.png"/><Relationship Id="rId5" Type="http://schemas.openxmlformats.org/officeDocument/2006/relationships/image" Target="../media/image3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27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3" Type="http://schemas.microsoft.com/office/2007/relationships/media" Target="../media/media4.mp4"/><Relationship Id="rId4" Type="http://schemas.openxmlformats.org/officeDocument/2006/relationships/image" Target="../media/image28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3" Type="http://schemas.microsoft.com/office/2007/relationships/media" Target="../media/media5.mp4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3" Type="http://schemas.microsoft.com/office/2007/relationships/media" Target="../media/media6.mp4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4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WF_Payments_Backgroun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Slide1-1_GFI.png"/>
          <p:cNvPicPr>
            <a:picLocks noChangeAspect="1"/>
          </p:cNvPicPr>
          <p:nvPr/>
        </p:nvPicPr>
        <p:blipFill>
          <a:blip r:embed="rId3">
            <a:extLst/>
          </a:blip>
          <a:srcRect l="0" t="11697" r="8519" b="0"/>
          <a:stretch>
            <a:fillRect/>
          </a:stretch>
        </p:blipFill>
        <p:spPr>
          <a:xfrm>
            <a:off x="-122833" y="5546129"/>
            <a:ext cx="8022320" cy="2623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WF_Payments_Slide_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1727" y="-5870073"/>
            <a:ext cx="25387454" cy="25390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Slide7-1_Consolidate GFI an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31435" y="794119"/>
            <a:ext cx="20051312" cy="1893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Slide7-2_GF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57710" y="10879038"/>
            <a:ext cx="8026248" cy="1123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Slide7-3_Enterpris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51290" y="10878897"/>
            <a:ext cx="8026247" cy="1250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Slide7-4_Implement a common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48691" y="3948530"/>
            <a:ext cx="8912340" cy="36555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2"/>
      <p:bldP build="whole" bldLvl="1" animBg="1" rev="0" advAuto="0" spid="200" grpId="3"/>
      <p:bldP build="whole" bldLvl="1" animBg="1" rev="0" advAuto="0" spid="19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lide 8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Slide8-1_GFI and the enterpris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5811" y="11416190"/>
            <a:ext cx="11342484" cy="1515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Slide8-2_Reduce operating costs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70198" y="816081"/>
            <a:ext cx="15138934" cy="1183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Slide8-3_Daily transactions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07623" y="3280486"/>
            <a:ext cx="6837282" cy="228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Slide8-4_Annual payment valu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44191" y="7660214"/>
            <a:ext cx="7137989" cy="2659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Slide8-5_Payment regions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102405" y="2405409"/>
            <a:ext cx="10799426" cy="873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Slide8-6_We do 7% (Europe)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2762734" y="6949504"/>
            <a:ext cx="3026749" cy="527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Slide8-7_We do 11% (Asia)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5692412" y="6210124"/>
            <a:ext cx="4238834" cy="5146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Slide8-8_We do 8% (Latin America)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470036" y="6707040"/>
            <a:ext cx="3470026" cy="514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0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2000"/>
                            </p:stCondLst>
                            <p:childTnLst>
                              <p:par>
                                <p:cTn id="8" presetClass="entr" nodeType="afterEffect" presetSubtype="9" presetID="18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Left)" transition="in">
                                      <p:cBhvr>
                                        <p:cTn id="10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3500"/>
                            </p:stCondLst>
                            <p:childTnLst>
                              <p:par>
                                <p:cTn id="12" presetClass="entr" nodeType="afterEffect" presetSubtype="12" presetID="18" grpId="3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4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"/>
                            </p:stCondLst>
                            <p:childTnLst>
                              <p:par>
                                <p:cTn id="29" presetClass="entr" nodeType="afterEffect" presetID="9" grpId="7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2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video>
          </p:childTnLst>
        </p:cTn>
      </p:par>
    </p:tnLst>
    <p:bldLst>
      <p:bldP build="whole" bldLvl="1" animBg="1" rev="0" advAuto="0" spid="206" grpId="3"/>
      <p:bldP build="whole" bldLvl="1" animBg="1" rev="0" advAuto="0" spid="207" grpId="4"/>
      <p:bldP build="whole" bldLvl="1" animBg="1" rev="0" advAuto="0" spid="209" grpId="6"/>
      <p:bldP build="whole" bldLvl="1" animBg="1" rev="0" advAuto="0" spid="208" grpId="5"/>
      <p:bldP build="whole" bldLvl="1" animBg="1" rev="0" advAuto="0" spid="210" grpId="7"/>
      <p:bldP build="whole" bldLvl="1" animBg="1" rev="0" advAuto="0" spid="205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hape 21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Slide 9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Slide8-1_GFI and the enterpris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5811" y="11416190"/>
            <a:ext cx="11342484" cy="1515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Slide9-2_Reduce risk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36336" y="1187263"/>
            <a:ext cx="6982346" cy="3138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Slide9-4_Tech to Enterprise pointer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40079" y="5872460"/>
            <a:ext cx="6532466" cy="4847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Slide9-5_Industry leading technology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407686" y="5023846"/>
            <a:ext cx="4921834" cy="7151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00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2000"/>
                            </p:stCondLst>
                            <p:childTnLst>
                              <p:par>
                                <p:cTn id="8" presetClass="entr" nodeType="afterEffect" presetSubtype="9" presetID="18" grpId="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Left)" transition="in">
                                      <p:cBhvr>
                                        <p:cTn id="10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9" presetID="18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Left)" transition="in">
                                      <p:cBhvr>
                                        <p:cTn id="15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entr" nodeType="afterEffect" presetSubtype="1" presetID="22" grpId="4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9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0" fill="hold" display="0">
                  <p:stCondLst>
                    <p:cond delay="indefinite"/>
                  </p:stCondLst>
                </p:cTn>
                <p:tgtEl>
                  <p:spTgt spid="214"/>
                </p:tgtEl>
              </p:cMediaNode>
            </p:video>
          </p:childTnLst>
        </p:cTn>
      </p:par>
    </p:tnLst>
    <p:bldLst>
      <p:bldP build="whole" bldLvl="1" animBg="1" rev="0" advAuto="0" spid="218" grpId="4"/>
      <p:bldP build="whole" bldLvl="1" animBg="1" rev="0" advAuto="0" spid="217" grpId="3"/>
      <p:bldP build="whole" bldLvl="1" animBg="1" rev="0" advAuto="0" spid="216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Shape 2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2" name="Slide 10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Slide8-1_GFI and the enterpris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5811" y="11755219"/>
            <a:ext cx="8804903" cy="1176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Slide10-2_All leverage.png"/>
          <p:cNvPicPr>
            <a:picLocks noChangeAspect="1"/>
          </p:cNvPicPr>
          <p:nvPr/>
        </p:nvPicPr>
        <p:blipFill>
          <a:blip r:embed="rId6">
            <a:extLst/>
          </a:blip>
          <a:srcRect l="0" t="17053" r="0" b="0"/>
          <a:stretch>
            <a:fillRect/>
          </a:stretch>
        </p:blipFill>
        <p:spPr>
          <a:xfrm>
            <a:off x="10374330" y="855714"/>
            <a:ext cx="12696411" cy="1144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Slide10-3_FMS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967350" y="3812665"/>
            <a:ext cx="1687499" cy="2444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Slide10-4_Digitalization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28661" y="1798911"/>
            <a:ext cx="5973206" cy="1627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Slide10-5_Newly developed security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60932" y="4197822"/>
            <a:ext cx="3569192" cy="2551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Slide10-6_New product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86329" y="8685314"/>
            <a:ext cx="4439727" cy="1533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Slide10-7_New product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365397" y="10406168"/>
            <a:ext cx="2772319" cy="56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Slide10-8_Build onc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2237690" y="10467816"/>
            <a:ext cx="4185263" cy="1995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Slide10-9_Push industry leading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892721" y="8691885"/>
            <a:ext cx="4064727" cy="3991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Slide10-10_Nearly double.png"/>
          <p:cNvPicPr>
            <a:picLocks noChangeAspect="1"/>
          </p:cNvPicPr>
          <p:nvPr/>
        </p:nvPicPr>
        <p:blipFill>
          <a:blip r:embed="rId14">
            <a:extLst/>
          </a:blip>
          <a:srcRect l="29073" t="0" r="0" b="0"/>
          <a:stretch>
            <a:fillRect/>
          </a:stretch>
        </p:blipFill>
        <p:spPr>
          <a:xfrm>
            <a:off x="18731774" y="5620780"/>
            <a:ext cx="3812466" cy="2056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Slide10-11_Take advantage of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4847526" y="2599822"/>
            <a:ext cx="7901775" cy="1674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Slide10-12_Now available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1225496" y="2207969"/>
            <a:ext cx="5142850" cy="19821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00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2000"/>
                            </p:stCondLst>
                            <p:childTnLst>
                              <p:par>
                                <p:cTn id="8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0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3000"/>
                            </p:stCondLst>
                            <p:childTnLst>
                              <p:par>
                                <p:cTn id="12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4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4000"/>
                            </p:stCondLst>
                            <p:childTnLst>
                              <p:par>
                                <p:cTn id="16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8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5000"/>
                            </p:stCondLst>
                            <p:childTnLst>
                              <p:par>
                                <p:cTn id="20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2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6000"/>
                            </p:stCondLst>
                            <p:childTnLst>
                              <p:par>
                                <p:cTn id="24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6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7000"/>
                            </p:stCondLst>
                            <p:childTnLst>
                              <p:par>
                                <p:cTn id="28" presetClass="entr" nodeType="after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0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8000"/>
                            </p:stCondLst>
                            <p:childTnLst>
                              <p:par>
                                <p:cTn id="32" presetClass="entr" nodeType="after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9000"/>
                            </p:stCondLst>
                            <p:childTnLst>
                              <p:par>
                                <p:cTn id="36" presetClass="entr" nodeType="afterEffect" presetSubtype="12" presetID="18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38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10000"/>
                            </p:stCondLst>
                            <p:childTnLst>
                              <p:par>
                                <p:cTn id="40" presetClass="entr" nodeType="afterEffect" presetSubtype="9" presetID="18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Left)" transition="in">
                                      <p:cBhvr>
                                        <p:cTn id="42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43" fill="hold" display="0">
                  <p:stCondLst>
                    <p:cond delay="indefinite"/>
                  </p:stCondLst>
                </p:cTn>
                <p:tgtEl>
                  <p:spTgt spid="222"/>
                </p:tgtEl>
              </p:cMediaNode>
            </p:video>
          </p:childTnLst>
        </p:cTn>
      </p:par>
    </p:tnLst>
    <p:bldLst>
      <p:bldP build="whole" bldLvl="1" animBg="1" rev="0" advAuto="0" spid="231" grpId="7"/>
      <p:bldP build="whole" bldLvl="1" animBg="1" rev="0" advAuto="0" spid="233" grpId="9"/>
      <p:bldP build="whole" bldLvl="1" animBg="1" rev="0" advAuto="0" spid="225" grpId="2"/>
      <p:bldP build="whole" bldLvl="1" animBg="1" rev="0" advAuto="0" spid="226" grpId="3"/>
      <p:bldP build="whole" bldLvl="1" animBg="1" rev="0" advAuto="0" spid="230" grpId="6"/>
      <p:bldP build="whole" bldLvl="1" animBg="1" rev="0" advAuto="0" spid="234" grpId="10"/>
      <p:bldP build="whole" bldLvl="1" animBg="1" rev="0" advAuto="0" spid="228" grpId="5"/>
      <p:bldP build="whole" bldLvl="1" animBg="1" rev="0" advAuto="0" spid="232" grpId="8"/>
      <p:bldP build="whole" bldLvl="1" animBg="1" rev="0" advAuto="0" spid="227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lide 11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Slide8-1_GFI and the enterpris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5811" y="11455460"/>
            <a:ext cx="11048556" cy="1476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Slide11-2_Late 201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34485" y="4208046"/>
            <a:ext cx="3098642" cy="1491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Slide11-3_March 4, 2017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01078" y="3487232"/>
            <a:ext cx="5120246" cy="2286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Slide11-4_Spring 201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601932" y="7304450"/>
            <a:ext cx="3513330" cy="2920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Slide11-5_Fall 2017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281197" y="1723298"/>
            <a:ext cx="3248390" cy="4215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Slide11-6_2018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912850" y="6845002"/>
            <a:ext cx="5771075" cy="4958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Slide11-7_Q1 2019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274347" y="3562106"/>
            <a:ext cx="4262072" cy="2136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June2019.png"/>
          <p:cNvPicPr>
            <a:picLocks noChangeAspect="1"/>
          </p:cNvPicPr>
          <p:nvPr/>
        </p:nvPicPr>
        <p:blipFill>
          <a:blip r:embed="rId12">
            <a:extLst/>
          </a:blip>
          <a:srcRect l="708" t="0" r="708" b="0"/>
          <a:stretch>
            <a:fillRect/>
          </a:stretch>
        </p:blipFill>
        <p:spPr>
          <a:xfrm>
            <a:off x="17931396" y="6690512"/>
            <a:ext cx="4619165" cy="2856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000" fill="hold"/>
                                        <p:tgtEl>
                                          <p:spTgt spid="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75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42" fill="hold" display="0">
                  <p:stCondLst>
                    <p:cond delay="indefinite"/>
                  </p:stCondLst>
                </p:cTn>
                <p:tgtEl>
                  <p:spTgt spid="236"/>
                </p:tgtEl>
              </p:cMediaNode>
            </p:video>
          </p:childTnLst>
        </p:cTn>
      </p:par>
    </p:tnLst>
    <p:bldLst>
      <p:bldP build="whole" bldLvl="1" animBg="1" rev="0" advAuto="0" spid="240" grpId="4"/>
      <p:bldP build="whole" bldLvl="1" animBg="1" rev="0" advAuto="0" spid="238" grpId="2"/>
      <p:bldP build="whole" bldLvl="1" animBg="1" rev="0" advAuto="0" spid="244" grpId="8"/>
      <p:bldP build="whole" bldLvl="1" animBg="1" rev="0" advAuto="0" spid="239" grpId="3"/>
      <p:bldP build="whole" bldLvl="1" animBg="1" rev="0" advAuto="0" spid="242" grpId="6"/>
      <p:bldP build="whole" bldLvl="1" animBg="1" rev="0" advAuto="0" spid="241" grpId="5"/>
      <p:bldP build="whole" bldLvl="1" animBg="1" rev="0" advAuto="0" spid="243" grpId="7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hape 24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8" name="Slide 1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Slide12-1_GFI and the enterprise comin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6145" y="11425642"/>
            <a:ext cx="21905051" cy="1433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Slide12-2_Relatively seamless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27336" y="1558751"/>
            <a:ext cx="16350693" cy="1073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Slide12-3_All current products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984092" y="3147507"/>
            <a:ext cx="4594414" cy="48635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00" fill="hold"/>
                                        <p:tgtEl>
                                          <p:spTgt spid="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48"/>
                </p:tgtEl>
              </p:cMediaNode>
            </p:video>
          </p:childTnLst>
        </p:cTn>
      </p:par>
    </p:tnLst>
    <p:bldLst>
      <p:bldP build="whole" bldLvl="1" animBg="1" rev="0" advAuto="0" spid="250" grpId="2"/>
      <p:bldP build="whole" bldLvl="1" animBg="1" rev="0" advAuto="0" spid="251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" name="Shape 1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4" name="Slide 1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Slide1-1_GFI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3367" y="11443656"/>
            <a:ext cx="4466206" cy="1513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Slide1-2_Platform supported us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62856" y="822438"/>
            <a:ext cx="12504821" cy="1262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Slide1-3_Daily Transactions(arrows)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43880" y="2754442"/>
            <a:ext cx="6725450" cy="2383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Slide1-4_Moving $44 Trillion($)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20354" y="7417792"/>
            <a:ext cx="6572502" cy="2472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Slide1-5_Payment Regions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957050" y="2192616"/>
            <a:ext cx="10664260" cy="862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Asia.pn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0"/>
          <a:stretch>
            <a:fillRect/>
          </a:stretch>
        </p:blipFill>
        <p:spPr>
          <a:xfrm>
            <a:off x="15259347" y="5722340"/>
            <a:ext cx="3632065" cy="453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LatinAm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411967" y="6560022"/>
            <a:ext cx="4605290" cy="403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Slide1-9_Systematically Important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167854" y="10901562"/>
            <a:ext cx="19676946" cy="15064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" name="Group 135"/>
          <p:cNvGrpSpPr/>
          <p:nvPr/>
        </p:nvGrpSpPr>
        <p:grpSpPr>
          <a:xfrm>
            <a:off x="12222063" y="6137391"/>
            <a:ext cx="2636719" cy="4580417"/>
            <a:chOff x="0" y="0"/>
            <a:chExt cx="2636717" cy="4580416"/>
          </a:xfrm>
        </p:grpSpPr>
        <p:pic>
          <p:nvPicPr>
            <p:cNvPr id="133" name="Slide1-6_Europe Copy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0" t="0" r="0" b="79026"/>
            <a:stretch>
              <a:fillRect/>
            </a:stretch>
          </p:blipFill>
          <p:spPr>
            <a:xfrm>
              <a:off x="0" y="0"/>
              <a:ext cx="2636718" cy="8567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" name="Europe.pn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43668" y="833916"/>
              <a:ext cx="2374901" cy="3746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00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2000"/>
                            </p:stCondLst>
                            <p:childTnLst>
                              <p:par>
                                <p:cTn id="8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3000"/>
                            </p:stCondLst>
                            <p:childTnLst>
                              <p:par>
                                <p:cTn id="12" presetClass="entr" nodeType="afterEffect" presetID="9" grpId="3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Class="entr" nodeType="afterEffect" presetID="9" grpId="7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7" fill="hold" display="0">
                  <p:stCondLst>
                    <p:cond delay="indefinite"/>
                  </p:stCondLst>
                </p:cTn>
                <p:tgtEl>
                  <p:spTgt spid="124"/>
                </p:tgtEl>
              </p:cMediaNode>
            </p:video>
          </p:childTnLst>
        </p:cTn>
      </p:par>
    </p:tnLst>
    <p:bldLst>
      <p:bldP build="whole" bldLvl="1" animBg="1" rev="0" advAuto="0" spid="130" grpId="6"/>
      <p:bldP build="whole" bldLvl="1" animBg="1" rev="0" advAuto="0" spid="135" grpId="5"/>
      <p:bldP build="whole" bldLvl="1" animBg="1" rev="0" advAuto="0" spid="129" grpId="4"/>
      <p:bldP build="whole" bldLvl="1" animBg="1" rev="0" advAuto="0" spid="132" grpId="8"/>
      <p:bldP build="whole" bldLvl="1" animBg="1" rev="0" advAuto="0" spid="127" grpId="2"/>
      <p:bldP build="whole" bldLvl="1" animBg="1" rev="0" advAuto="0" spid="128" grpId="3"/>
      <p:bldP build="whole" bldLvl="1" animBg="1" rev="0" advAuto="0" spid="131" grpId="7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Shape 1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9" name="Slide 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Slide1-1_GFI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3367" y="11443656"/>
            <a:ext cx="4466206" cy="1513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Slide2-2_GFI wire Platfor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47046" y="815351"/>
            <a:ext cx="18966827" cy="1279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Slide2-3_Built for one customer segmen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926810" y="9013770"/>
            <a:ext cx="8903503" cy="2849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Slide2-4_Dedicated resources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64202" y="3179781"/>
            <a:ext cx="4390935" cy="6226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Slide2-5_Specific technology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458397" y="4053837"/>
            <a:ext cx="5569710" cy="4144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00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2000"/>
                            </p:stCondLst>
                            <p:childTnLst>
                              <p:par>
                                <p:cTn id="8" presetClass="entr" nodeType="afterEffect" presetSubtype="8" presetID="22" grpId="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4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5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0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</p:childTnLst>
        </p:cTn>
      </p:par>
    </p:tnLst>
    <p:bldLst>
      <p:bldP build="whole" bldLvl="1" animBg="1" rev="0" advAuto="0" spid="144" grpId="4"/>
      <p:bldP build="whole" bldLvl="1" animBg="1" rev="0" advAuto="0" spid="143" grpId="3"/>
      <p:bldP build="whole" bldLvl="1" animBg="1" rev="0" advAuto="0" spid="14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" name="Shape 14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8" name="Slide 3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Slide1-1_GFI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3367" y="11443656"/>
            <a:ext cx="4466206" cy="1513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Slide3-2_Drawbacks to Custome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22966" y="813944"/>
            <a:ext cx="13181279" cy="1313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Slide3-3_Large Fixed Cos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97032" y="2594459"/>
            <a:ext cx="8589936" cy="146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Slide3-4_Limited capacity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83347" y="6005810"/>
            <a:ext cx="4582149" cy="2155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Slide3-5_Difficult to lever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50681" y="2590100"/>
            <a:ext cx="3484578" cy="3344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Slide3-6_System crash risks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080615" y="10294907"/>
            <a:ext cx="4828638" cy="1969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Slide3-7_Inability to shar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182578" y="3755175"/>
            <a:ext cx="4377642" cy="2106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Slide3-8_outdated code bas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838733" y="3733220"/>
            <a:ext cx="6706534" cy="10579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00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2000"/>
                            </p:stCondLst>
                            <p:childTnLst>
                              <p:par>
                                <p:cTn id="8" presetClass="entr" nodeType="afterEffect" presetID="9" grpId="2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3200"/>
                            </p:stCondLst>
                            <p:childTnLst>
                              <p:par>
                                <p:cTn id="12" presetClass="entr" nodeType="afterEffect" presetSubtype="8" presetID="22" grpId="3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9" presetID="18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Left)" transition="in">
                                      <p:cBhvr>
                                        <p:cTn id="1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Class="entr" nodeType="afterEffect" presetSubtype="1" presetID="22" grpId="5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Class="entr" nodeType="afterEffect" presetSubtype="12" presetID="18" grpId="6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2" fill="hold" display="0">
                  <p:stCondLst>
                    <p:cond delay="indefinite"/>
                  </p:stCondLst>
                </p:cTn>
                <p:tgtEl>
                  <p:spTgt spid="148"/>
                </p:tgtEl>
              </p:cMediaNode>
            </p:video>
          </p:childTnLst>
        </p:cTn>
      </p:par>
    </p:tnLst>
    <p:bldLst>
      <p:bldP build="whole" bldLvl="1" animBg="1" rev="0" advAuto="0" spid="152" grpId="5"/>
      <p:bldP build="whole" bldLvl="1" animBg="1" rev="0" advAuto="0" spid="153" grpId="4"/>
      <p:bldP build="whole" bldLvl="1" animBg="1" rev="0" advAuto="0" spid="156" grpId="2"/>
      <p:bldP build="whole" bldLvl="1" animBg="1" rev="0" advAuto="0" spid="155" grpId="7"/>
      <p:bldP build="whole" bldLvl="1" animBg="1" rev="0" advAuto="0" spid="151" grpId="3"/>
      <p:bldP build="whole" bldLvl="1" animBg="1" rev="0" advAuto="0" spid="154" grpId="6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WF_Payments_Backgroun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Slide4-1_Enterprise.png"/>
          <p:cNvPicPr>
            <a:picLocks noChangeAspect="1"/>
          </p:cNvPicPr>
          <p:nvPr/>
        </p:nvPicPr>
        <p:blipFill>
          <a:blip r:embed="rId3">
            <a:extLst/>
          </a:blip>
          <a:srcRect l="0" t="8819" r="2310" b="0"/>
          <a:stretch>
            <a:fillRect/>
          </a:stretch>
        </p:blipFill>
        <p:spPr>
          <a:xfrm>
            <a:off x="1325959" y="5742302"/>
            <a:ext cx="13261801" cy="2666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hape 16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3" name="Slide 4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Slide4-1_Enterpris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4359" y="11293140"/>
            <a:ext cx="7715748" cy="16618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7" name="Group 167"/>
          <p:cNvGrpSpPr/>
          <p:nvPr/>
        </p:nvGrpSpPr>
        <p:grpSpPr>
          <a:xfrm>
            <a:off x="5756381" y="8720436"/>
            <a:ext cx="12871238" cy="2383253"/>
            <a:chOff x="0" y="295979"/>
            <a:chExt cx="12871236" cy="2383251"/>
          </a:xfrm>
        </p:grpSpPr>
        <p:pic>
          <p:nvPicPr>
            <p:cNvPr id="165" name="Slide4-3_$47 trilion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74388" r="0" b="0"/>
            <a:stretch>
              <a:fillRect/>
            </a:stretch>
          </p:blipFill>
          <p:spPr>
            <a:xfrm>
              <a:off x="0" y="1650406"/>
              <a:ext cx="12871237" cy="1028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Slide4-3_$47 trilion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41132" t="0" r="41132" b="59620"/>
            <a:stretch>
              <a:fillRect/>
            </a:stretch>
          </p:blipFill>
          <p:spPr>
            <a:xfrm>
              <a:off x="5305365" y="295979"/>
              <a:ext cx="2260502" cy="1606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0" name="Group 170"/>
          <p:cNvGrpSpPr/>
          <p:nvPr/>
        </p:nvGrpSpPr>
        <p:grpSpPr>
          <a:xfrm>
            <a:off x="9089231" y="1373116"/>
            <a:ext cx="6205549" cy="3466552"/>
            <a:chOff x="0" y="0"/>
            <a:chExt cx="6205547" cy="3466550"/>
          </a:xfrm>
        </p:grpSpPr>
        <p:pic>
          <p:nvPicPr>
            <p:cNvPr id="168" name="Slide4-2_daily transactions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63885"/>
            <a:stretch>
              <a:fillRect/>
            </a:stretch>
          </p:blipFill>
          <p:spPr>
            <a:xfrm>
              <a:off x="0" y="0"/>
              <a:ext cx="6205548" cy="19021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Slide4-3_$47 trilion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41132" t="0" r="41132" b="59620"/>
            <a:stretch>
              <a:fillRect/>
            </a:stretch>
          </p:blipFill>
          <p:spPr>
            <a:xfrm rot="10800000">
              <a:off x="2032786" y="1945939"/>
              <a:ext cx="2139958" cy="1520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1" name="Slide4-4_Payment regions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088643" y="3983810"/>
            <a:ext cx="5695154" cy="57483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00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2000"/>
                            </p:stCondLst>
                            <p:childTnLst>
                              <p:par>
                                <p:cTn id="8" presetClass="entr" nodeType="afterEffect" presetSubtype="1" presetID="22" grpId="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0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4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5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0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163"/>
                </p:tgtEl>
              </p:cMediaNode>
            </p:video>
          </p:childTnLst>
        </p:cTn>
      </p:par>
    </p:tnLst>
    <p:bldLst>
      <p:bldP build="whole" bldLvl="1" animBg="1" rev="0" advAuto="0" spid="167" grpId="3"/>
      <p:bldP build="whole" bldLvl="1" animBg="1" rev="0" advAuto="0" spid="171" grpId="4"/>
      <p:bldP build="whole" bldLvl="1" animBg="1" rev="0" advAuto="0" spid="170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Shape 17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5" name="Slide 6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Slide6-1_GFI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45383" y="906065"/>
            <a:ext cx="1461512" cy="4619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Slide6-2_Enterpris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059296" y="6614479"/>
            <a:ext cx="3946618" cy="5120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Built.png"/>
          <p:cNvPicPr>
            <a:picLocks noChangeAspect="1"/>
          </p:cNvPicPr>
          <p:nvPr/>
        </p:nvPicPr>
        <p:blipFill>
          <a:blip r:embed="rId7">
            <a:extLst/>
          </a:blip>
          <a:srcRect l="63" t="0" r="63" b="0"/>
          <a:stretch>
            <a:fillRect/>
          </a:stretch>
        </p:blipFill>
        <p:spPr>
          <a:xfrm>
            <a:off x="1559222" y="4999622"/>
            <a:ext cx="6725469" cy="603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Slide6-4_Common tech development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44935" y="9000218"/>
            <a:ext cx="3539794" cy="1117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Slide6-5_Leverage economies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253978" y="11216061"/>
            <a:ext cx="9235596" cy="145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Slide6-6_FMS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243024" y="974864"/>
            <a:ext cx="5941297" cy="4202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Slide6-7_PEGA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979961" y="4964934"/>
            <a:ext cx="11486637" cy="37861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00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2000"/>
                            </p:stCondLst>
                            <p:childTnLst>
                              <p:par>
                                <p:cTn id="8" presetClass="entr" nodeType="afterEffect" presetSubtype="1" presetID="22" grpId="2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0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3200"/>
                            </p:stCondLst>
                            <p:childTnLst>
                              <p:par>
                                <p:cTn id="12" presetClass="entr" nodeType="afterEffect" presetSubtype="4" presetID="22" grpId="3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4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4600"/>
                            </p:stCondLst>
                            <p:childTnLst>
                              <p:par>
                                <p:cTn id="16" presetClass="entr" nodeType="afterEffect" presetSubtype="2" presetID="22" grpId="4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6200"/>
                            </p:stCondLst>
                            <p:childTnLst>
                              <p:par>
                                <p:cTn id="20" presetClass="entr" nodeType="afterEffect" presetSubtype="8" presetID="2" grpId="5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7500"/>
                            </p:stCondLst>
                            <p:childTnLst>
                              <p:par>
                                <p:cTn id="25" presetClass="entr" nodeType="afterEffect" presetSubtype="12" presetID="18" grpId="6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2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8" fill="hold" display="0">
                  <p:stCondLst>
                    <p:cond delay="indefinite"/>
                  </p:stCondLst>
                </p:cTn>
                <p:tgtEl>
                  <p:spTgt spid="175"/>
                </p:tgtEl>
              </p:cMediaNode>
            </p:video>
          </p:childTnLst>
        </p:cTn>
      </p:par>
    </p:tnLst>
    <p:bldLst>
      <p:bldP build="whole" bldLvl="1" animBg="1" rev="0" advAuto="0" spid="178" grpId="4"/>
      <p:bldP build="whole" bldLvl="1" animBg="1" rev="0" advAuto="0" spid="182" grpId="8"/>
      <p:bldP build="whole" bldLvl="1" animBg="1" rev="0" advAuto="0" spid="181" grpId="7"/>
      <p:bldP build="whole" bldLvl="1" animBg="1" rev="0" advAuto="0" spid="180" grpId="6"/>
      <p:bldP build="whole" bldLvl="1" animBg="1" rev="0" advAuto="0" spid="179" grpId="5"/>
      <p:bldP build="whole" bldLvl="1" animBg="1" rev="0" advAuto="0" spid="177" grpId="3"/>
      <p:bldP build="whole" bldLvl="1" animBg="1" rev="0" advAuto="0" spid="176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5" name="Shape 18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6" name="Slide 5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Slide5-1_Benefits to movin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5414" y="11774310"/>
            <a:ext cx="11906877" cy="11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Slide5-2_Built on vendor softwar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36713" y="3032916"/>
            <a:ext cx="4454769" cy="3775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Slide5-3_Utilize common interfaces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76390" y="8956873"/>
            <a:ext cx="4143615" cy="2096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Slide5-4_Leveraging common interfaces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768089" y="9726612"/>
            <a:ext cx="8400831" cy="2674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Slide5-5_Industry changes are pushed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184237" y="1672443"/>
            <a:ext cx="8659147" cy="2058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00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2000"/>
                            </p:stCondLst>
                            <p:childTnLst>
                              <p:par>
                                <p:cTn id="8" presetClass="entr" nodeType="afterEffect" presetSubtype="32" presetID="4" grpId="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0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3300"/>
                            </p:stCondLst>
                            <p:childTnLst>
                              <p:par>
                                <p:cTn id="12" presetClass="entr" nodeType="afterEffect" presetSubtype="8" presetID="22" grpId="3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3" presetID="18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1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186"/>
                </p:tgtEl>
              </p:cMediaNode>
            </p:video>
          </p:childTnLst>
        </p:cTn>
      </p:par>
    </p:tnLst>
    <p:bldLst>
      <p:bldP build="whole" bldLvl="1" animBg="1" rev="0" advAuto="0" spid="190" grpId="4"/>
      <p:bldP build="whole" bldLvl="1" animBg="1" rev="0" advAuto="0" spid="188" grpId="2"/>
      <p:bldP build="whole" bldLvl="1" animBg="1" rev="0" advAuto="0" spid="189" grpId="3"/>
      <p:bldP build="whole" bldLvl="1" animBg="1" rev="0" advAuto="0" spid="191" grpId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WF_Payments_Backgroun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Slide8-1_GFI and the enterprise.png"/>
          <p:cNvPicPr>
            <a:picLocks noChangeAspect="1"/>
          </p:cNvPicPr>
          <p:nvPr/>
        </p:nvPicPr>
        <p:blipFill>
          <a:blip r:embed="rId3">
            <a:extLst/>
          </a:blip>
          <a:srcRect l="0" t="11619" r="913" b="0"/>
          <a:stretch>
            <a:fillRect/>
          </a:stretch>
        </p:blipFill>
        <p:spPr>
          <a:xfrm>
            <a:off x="1230411" y="5969170"/>
            <a:ext cx="17175227" cy="2046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